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  <p:sldMasterId id="2147483736" r:id="rId2"/>
  </p:sldMasterIdLst>
  <p:notesMasterIdLst>
    <p:notesMasterId r:id="rId27"/>
  </p:notesMasterIdLst>
  <p:sldIdLst>
    <p:sldId id="355" r:id="rId3"/>
    <p:sldId id="259" r:id="rId4"/>
    <p:sldId id="358" r:id="rId5"/>
    <p:sldId id="287" r:id="rId6"/>
    <p:sldId id="291" r:id="rId7"/>
    <p:sldId id="356" r:id="rId8"/>
    <p:sldId id="357" r:id="rId9"/>
    <p:sldId id="285" r:id="rId10"/>
    <p:sldId id="286" r:id="rId11"/>
    <p:sldId id="305" r:id="rId12"/>
    <p:sldId id="290" r:id="rId13"/>
    <p:sldId id="288" r:id="rId14"/>
    <p:sldId id="354" r:id="rId15"/>
    <p:sldId id="293" r:id="rId16"/>
    <p:sldId id="294" r:id="rId17"/>
    <p:sldId id="300" r:id="rId18"/>
    <p:sldId id="303" r:id="rId19"/>
    <p:sldId id="304" r:id="rId20"/>
    <p:sldId id="301" r:id="rId21"/>
    <p:sldId id="295" r:id="rId22"/>
    <p:sldId id="296" r:id="rId23"/>
    <p:sldId id="297" r:id="rId24"/>
    <p:sldId id="298" r:id="rId25"/>
    <p:sldId id="29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09E"/>
    <a:srgbClr val="00B0F0"/>
    <a:srgbClr val="7F7F7F"/>
    <a:srgbClr val="F6921E"/>
    <a:srgbClr val="A9C1D7"/>
    <a:srgbClr val="426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39" autoAdjust="0"/>
    <p:restoredTop sz="96586" autoAdjust="0"/>
  </p:normalViewPr>
  <p:slideViewPr>
    <p:cSldViewPr snapToGrid="0">
      <p:cViewPr varScale="1">
        <p:scale>
          <a:sx n="114" d="100"/>
          <a:sy n="114" d="100"/>
        </p:scale>
        <p:origin x="542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C8CBD-F1D1-4A81-A424-841DDC8D9B17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01954-0C9C-4572-8076-B108CCA43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1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643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8628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873501" y="638178"/>
            <a:ext cx="4488179" cy="4391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72" y="882809"/>
            <a:ext cx="1232701" cy="50549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998410" y="1588638"/>
            <a:ext cx="4363271" cy="126328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4000"/>
              </a:lnSpc>
              <a:defRPr sz="4300">
                <a:solidFill>
                  <a:srgbClr val="09009E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/>
              <a:t>Tresentation</a:t>
            </a:r>
            <a:r>
              <a:rPr lang="en-US" dirty="0"/>
              <a:t>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98410" y="2732030"/>
            <a:ext cx="4363271" cy="2834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by Name Presenter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3998412" y="3173034"/>
            <a:ext cx="4363269" cy="2112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ca-ES" dirty="0"/>
              <a:t>presenterMail@daenet.eu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4529949" y="3743984"/>
            <a:ext cx="2218627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+49 (0) 69 24 24 08 00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4529949" y="3965071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lvl="0">
              <a:defRPr sz="800"/>
            </a:lvl1pPr>
          </a:lstStyle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info@daenet.eu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4529949" y="4207245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0" algn="l" defTabSz="914400" rtl="0" eaLnBrk="1" latinLnBrk="0" hangingPunct="1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4529949" y="4449419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529949" y="4691593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8410" y="3015441"/>
            <a:ext cx="4363271" cy="2003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1000" kern="1200" dirty="0">
                <a:solidFill>
                  <a:srgbClr val="09009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Presenter role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72" y="3678586"/>
            <a:ext cx="286461" cy="11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82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4"/>
            <a:ext cx="10363200" cy="1470023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ymbol" pitchFamily="34" charset="0"/>
                <a:ea typeface="Segoe UI Symbo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9273B2-0D7F-458E-80E8-89C0E647BD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911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C9E4BC6-A4DE-4ACC-8340-AA765249DC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8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3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2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3" y="1008691"/>
            <a:ext cx="11585855" cy="498018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8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8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with Text 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1495" y="446784"/>
            <a:ext cx="11660468" cy="4220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1497" y="1008693"/>
            <a:ext cx="11646179" cy="5073315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51000" indent="-17145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US"/>
              <a:t>Main topic 1: size 28pt</a:t>
            </a:r>
          </a:p>
          <a:p>
            <a:pPr marL="351000" lvl="1" indent="-171450" algn="l" defTabSz="5400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22pt second level</a:t>
            </a:r>
          </a:p>
          <a:p>
            <a:pPr marL="538163" lvl="2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19pt third level</a:t>
            </a:r>
          </a:p>
          <a:p>
            <a:pPr marL="740569" lvl="3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</a:pPr>
            <a:r>
              <a:rPr lang="en-US"/>
              <a:t>Size 17pt Fourth level</a:t>
            </a:r>
          </a:p>
          <a:p>
            <a:pPr marL="942975" lvl="4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17pt Fifth level</a:t>
            </a:r>
            <a:endParaRPr lang="en-GB"/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97619D2D-F285-45D5-9BA0-BE79EE7E8F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8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Screen Title Slid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0" y="6310775"/>
            <a:ext cx="13498800" cy="30186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178878" y="5581811"/>
            <a:ext cx="3851563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00" err="1">
                <a:solidFill>
                  <a:schemeClr val="tx2"/>
                </a:solidFill>
                <a:latin typeface="+mn-lt"/>
              </a:rPr>
              <a:t>daenet</a:t>
            </a:r>
            <a:r>
              <a:rPr lang="de-DE" sz="1100">
                <a:solidFill>
                  <a:schemeClr val="tx2"/>
                </a:solidFill>
                <a:latin typeface="+mn-lt"/>
              </a:rPr>
              <a:t> Gesellschaft für Informationstechnologie mbH</a:t>
            </a:r>
            <a:br>
              <a:rPr lang="de-DE" sz="1100">
                <a:solidFill>
                  <a:schemeClr val="tx2"/>
                </a:solidFill>
                <a:latin typeface="+mn-lt"/>
              </a:rPr>
            </a:br>
            <a:r>
              <a:rPr lang="de-DE" sz="900">
                <a:solidFill>
                  <a:srgbClr val="99999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Hanauer Landstr. 204    60314 Frankfurt am Main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01" y="4007836"/>
            <a:ext cx="2104312" cy="1165791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32510" y="1172795"/>
            <a:ext cx="11544300" cy="72736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5598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97194" y="2589243"/>
            <a:ext cx="8583470" cy="2814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+mj-lt"/>
                <a:cs typeface="Segoe UI Semibold" panose="020B0702040204020203" pitchFamily="34" charset="0"/>
              </a:defRPr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 dirty="0"/>
              <a:t>Click to edit presenter role</a:t>
            </a:r>
            <a:endParaRPr lang="en-GB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1797195" y="2870687"/>
            <a:ext cx="8583469" cy="2678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22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400" b="0" i="0" kern="1200" dirty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presenter@mail.com</a:t>
            </a:r>
            <a:endParaRPr lang="en-GB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7050" y="2099734"/>
            <a:ext cx="8583613" cy="6699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ca-ES" dirty="0"/>
              <a:t>Click to edit Presenter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14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70" y="-7782"/>
            <a:ext cx="12251139" cy="687356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69302" y="2077813"/>
            <a:ext cx="6274974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651821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51E25-6AA5-4236-AAE4-9D58B86CBA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493" y="6181228"/>
            <a:ext cx="1157143" cy="64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1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6954" t="21189" r="15525" b="7567"/>
          <a:stretch/>
        </p:blipFill>
        <p:spPr>
          <a:xfrm>
            <a:off x="5333417" y="0"/>
            <a:ext cx="6858583" cy="6858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97967-19F9-4345-97E0-F62D7C6D6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2" y="316515"/>
            <a:ext cx="2104312" cy="11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19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3D683-A7F2-4CC0-8EB4-C62938AC3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7806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6D244-61B0-40AD-8A80-F74F03B41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3031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B3A4B-3D56-460A-B842-96B4B9F83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4218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515" y="2103010"/>
            <a:ext cx="2296973" cy="941923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5552229" y="3544125"/>
            <a:ext cx="2218627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+49 (0) 69 24 24 08 00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5552229" y="3765212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lvl="0">
              <a:defRPr sz="800"/>
            </a:lvl1pPr>
          </a:lstStyle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info@daenet.eu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5552229" y="4007384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0" algn="l" defTabSz="914400" rtl="0" eaLnBrk="1" latinLnBrk="0" hangingPunct="1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5552229" y="4249560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5552229" y="4491734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952" y="3478727"/>
            <a:ext cx="286461" cy="11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36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7AB34-3633-415B-B1C7-3B5A88EA5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8594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CD91D-A88F-45AC-BA9C-B4295284C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65958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3709919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034170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100B4-0765-492D-BB10-CA368B88D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0909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8057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D94B2-FD11-45E8-95D3-CDDB08057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916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1B79-49BD-44A1-85A9-D470685C4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9046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997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2305779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are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41" y="1646656"/>
            <a:ext cx="2357669" cy="17682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20" y="1646656"/>
            <a:ext cx="2357669" cy="17682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800" y="1646656"/>
            <a:ext cx="2357669" cy="17682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372" y="3600431"/>
            <a:ext cx="2357669" cy="17682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23" y="3600431"/>
            <a:ext cx="2357669" cy="176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166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18618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590290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67B94-A625-42EB-BD0E-CC58BFF9B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2426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7682" y="6073744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rgbClr val="002060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BECE8-BE53-4BCA-B590-EA6059A2D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2" y="316515"/>
            <a:ext cx="1732537" cy="95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01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8469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mall Glob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12191-2305-4521-8FD7-8C6C21195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1725" y="6556138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13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08A5B1-4262-4FDF-B284-C32CC59948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318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A9DC83-A6BE-4FFF-9949-6AF53AAD95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133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2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3" y="1008691"/>
            <a:ext cx="11585855" cy="498018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8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3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with Text 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1495" y="446784"/>
            <a:ext cx="11660468" cy="4220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1497" y="1008693"/>
            <a:ext cx="11646179" cy="5073315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51000" indent="-17145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US"/>
              <a:t>Main topic 1: size 28pt</a:t>
            </a:r>
          </a:p>
          <a:p>
            <a:pPr marL="351000" lvl="1" indent="-171450" algn="l" defTabSz="5400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22pt second level</a:t>
            </a:r>
          </a:p>
          <a:p>
            <a:pPr marL="538163" lvl="2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19pt third level</a:t>
            </a:r>
          </a:p>
          <a:p>
            <a:pPr marL="740569" lvl="3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</a:pPr>
            <a:r>
              <a:rPr lang="en-US"/>
              <a:t>Size 17pt Fourth level</a:t>
            </a:r>
          </a:p>
          <a:p>
            <a:pPr marL="942975" lvl="4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17pt Fifth level</a:t>
            </a:r>
            <a:endParaRPr lang="en-GB"/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97619D2D-F285-45D5-9BA0-BE79EE7E8F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8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3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mall Glob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12191-2305-4521-8FD7-8C6C21195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1725" y="6556138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59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 Class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229709" y="988970"/>
            <a:ext cx="7666683" cy="508128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Section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115F5-BE88-4FDC-910A-D1FD8CFD00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606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C9E4BC6-A4DE-4ACC-8340-AA765249DC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8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86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486" y="1418053"/>
            <a:ext cx="4723028" cy="354227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734489" y="4435438"/>
            <a:ext cx="472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Questions</a:t>
            </a:r>
            <a:r>
              <a:rPr lang="en-GB" sz="2000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Answers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3FF724-F2D5-4226-9090-60696DAEA4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12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Class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229709" y="988970"/>
            <a:ext cx="7666683" cy="508128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Section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115F5-BE88-4FDC-910A-D1FD8CFD00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94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42696"/>
            <a:ext cx="10515600" cy="6527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92337"/>
            <a:ext cx="10515600" cy="4389352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7E18CD-76A2-4E18-B494-61C9B2CBE2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67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42693"/>
            <a:ext cx="3932237" cy="1412874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42693"/>
            <a:ext cx="6172200" cy="5286632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Tx/>
              <a:buBlip>
                <a:blip r:embed="rId2"/>
              </a:buBlip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Tx/>
              <a:buBlip>
                <a:blip r:embed="rId2"/>
              </a:buBlip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55567"/>
            <a:ext cx="3932237" cy="38737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697B3B-87FA-445D-AB9B-78F0FA0441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33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92011" y="6165307"/>
            <a:ext cx="1728192" cy="365123"/>
          </a:xfrm>
          <a:prstGeom prst="rect">
            <a:avLst/>
          </a:prstGeom>
        </p:spPr>
        <p:txBody>
          <a:bodyPr anchor="ctr"/>
          <a:lstStyle>
            <a:lvl1pPr algn="ctr">
              <a:defRPr sz="1600"/>
            </a:lvl1pPr>
          </a:lstStyle>
          <a:p>
            <a:fld id="{07AD179B-A691-46B4-9789-AE58F71D9AD9}" type="datetimeFigureOut">
              <a:rPr lang="de-DE" smtClean="0"/>
              <a:pPr/>
              <a:t>28.10.2019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5628" y="6165307"/>
            <a:ext cx="3264363" cy="365123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9819" y="5445225"/>
            <a:ext cx="1392832" cy="288032"/>
          </a:xfrm>
          <a:prstGeom prst="rect">
            <a:avLst/>
          </a:prstGeom>
        </p:spPr>
        <p:txBody>
          <a:bodyPr/>
          <a:lstStyle>
            <a:lvl1pPr algn="r">
              <a:defRPr sz="1600"/>
            </a:lvl1pPr>
          </a:lstStyle>
          <a:p>
            <a:fld id="{A1632D32-6FC0-4A27-A85D-C615F3BA601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31372" y="1600203"/>
            <a:ext cx="9985109" cy="413305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itchFamily="34" charset="0"/>
              </a:defRPr>
            </a:lvl1pPr>
            <a:lvl2pPr>
              <a:defRPr>
                <a:latin typeface="Segoe UI Light" pitchFamily="34" charset="0"/>
              </a:defRPr>
            </a:lvl2pPr>
            <a:lvl3pPr>
              <a:defRPr>
                <a:latin typeface="Segoe UI Light" pitchFamily="34" charset="0"/>
              </a:defRPr>
            </a:lvl3pPr>
            <a:lvl4pPr>
              <a:defRPr>
                <a:latin typeface="Segoe UI Light" pitchFamily="34" charset="0"/>
              </a:defRPr>
            </a:lvl4pPr>
            <a:lvl5pPr>
              <a:defRPr>
                <a:latin typeface="Segoe UI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31371" y="188913"/>
            <a:ext cx="9985108" cy="915506"/>
          </a:xfrm>
          <a:prstGeom prst="rect">
            <a:avLst/>
          </a:prstGeom>
        </p:spPr>
        <p:txBody>
          <a:bodyPr anchor="ctr"/>
          <a:lstStyle>
            <a:lvl1pPr algn="l">
              <a:defRPr sz="6600">
                <a:latin typeface="Segoe WP SemiLight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1078403" y="198165"/>
            <a:ext cx="784356" cy="641161"/>
            <a:chOff x="7945250" y="195487"/>
            <a:chExt cx="588267" cy="641161"/>
          </a:xfrm>
        </p:grpSpPr>
        <p:sp>
          <p:nvSpPr>
            <p:cNvPr id="11" name="Rectangle 10"/>
            <p:cNvSpPr/>
            <p:nvPr userDrawn="1"/>
          </p:nvSpPr>
          <p:spPr>
            <a:xfrm>
              <a:off x="7956376" y="260648"/>
              <a:ext cx="576000" cy="576000"/>
            </a:xfrm>
            <a:prstGeom prst="rect">
              <a:avLst/>
            </a:prstGeom>
            <a:solidFill>
              <a:srgbClr val="A8D3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bIns="36000" rtlCol="0" anchor="b"/>
            <a:lstStyle/>
            <a:p>
              <a:pPr algn="l"/>
              <a:endParaRPr lang="de-DE" sz="900" kern="1200" spc="0" baseline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5250" y="195487"/>
              <a:ext cx="588267" cy="588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3217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image" Target="../media/image16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25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11" r:id="rId2"/>
    <p:sldLayoutId id="2147483712" r:id="rId3"/>
    <p:sldLayoutId id="2147483698" r:id="rId4"/>
    <p:sldLayoutId id="2147483699" r:id="rId5"/>
    <p:sldLayoutId id="2147483705" r:id="rId6"/>
    <p:sldLayoutId id="2147483706" r:id="rId7"/>
    <p:sldLayoutId id="2147483709" r:id="rId8"/>
    <p:sldLayoutId id="2147483714" r:id="rId9"/>
    <p:sldLayoutId id="2147483715" r:id="rId10"/>
    <p:sldLayoutId id="2147483716" r:id="rId11"/>
    <p:sldLayoutId id="2147483717" r:id="rId12"/>
    <p:sldLayoutId id="214748371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42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  <p:sldLayoutId id="2147483754" r:id="rId18"/>
    <p:sldLayoutId id="2147483755" r:id="rId19"/>
    <p:sldLayoutId id="2147483756" r:id="rId20"/>
    <p:sldLayoutId id="2147483757" r:id="rId21"/>
    <p:sldLayoutId id="2147483758" r:id="rId22"/>
    <p:sldLayoutId id="2147483759" r:id="rId23"/>
    <p:sldLayoutId id="2147483760" r:id="rId24"/>
    <p:sldLayoutId id="2147483761" r:id="rId25"/>
    <p:sldLayoutId id="2147483762" r:id="rId26"/>
    <p:sldLayoutId id="2147483763" r:id="rId27"/>
    <p:sldLayoutId id="2147483735" r:id="rId2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linkedin.com/groups/8689804/" TargetMode="External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/core/blob/master/release-notes/3.0/3.0-supported-os.md" TargetMode="Externa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dotnet/core/blob/master/microsoft-support.md" TargetMode="Externa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otnet/cli" TargetMode="External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12" Type="http://schemas.openxmlformats.org/officeDocument/2006/relationships/image" Target="../media/image34.png"/><Relationship Id="rId2" Type="http://schemas.openxmlformats.org/officeDocument/2006/relationships/hyperlink" Target="https://github.com/dotnet" TargetMode="Externa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github.com/dotnet/corefx" TargetMode="External"/><Relationship Id="rId11" Type="http://schemas.openxmlformats.org/officeDocument/2006/relationships/image" Target="../media/image33.png"/><Relationship Id="rId5" Type="http://schemas.openxmlformats.org/officeDocument/2006/relationships/image" Target="../media/image30.png"/><Relationship Id="rId10" Type="http://schemas.openxmlformats.org/officeDocument/2006/relationships/hyperlink" Target="https://github.com/dotnet/roslyn" TargetMode="External"/><Relationship Id="rId4" Type="http://schemas.openxmlformats.org/officeDocument/2006/relationships/hyperlink" Target="https://github.com/dotnet/coreclr" TargetMode="External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ww.microsoft.com/net/download/cor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damirdobric.me/" TargetMode="External"/><Relationship Id="rId5" Type="http://schemas.openxmlformats.org/officeDocument/2006/relationships/image" Target="../media/image3.emf"/><Relationship Id="rId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hyperlink" Target="https://www.visualstudio.com/downloads/" TargetMode="Externa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ww.microsoft.com/net/download/core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otnet/articles/csharp/tutorials/console-teleprompter" TargetMode="Externa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inginfinite.com/stack-overflow-developers-survey-2019-vs-2018-technology-comparison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inginfinite.com/stack-overflow-developers-survey-2019-vs-2018-technology-comparison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net/tutorials/csharp/getting-started" TargetMode="Externa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dotnet.github.io/" TargetMode="Externa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47FB7D3-0CFC-47FA-8902-55C89C29F113}"/>
              </a:ext>
            </a:extLst>
          </p:cNvPr>
          <p:cNvSpPr/>
          <p:nvPr/>
        </p:nvSpPr>
        <p:spPr>
          <a:xfrm>
            <a:off x="2072424" y="279614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04.Nov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0535A1E-8E47-4EF7-B713-B035EE29E9FF}"/>
              </a:ext>
            </a:extLst>
          </p:cNvPr>
          <p:cNvSpPr/>
          <p:nvPr/>
        </p:nvSpPr>
        <p:spPr>
          <a:xfrm>
            <a:off x="3224552" y="279614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11.Nov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887423-7CC9-4770-A095-13F243114C1C}"/>
              </a:ext>
            </a:extLst>
          </p:cNvPr>
          <p:cNvSpPr/>
          <p:nvPr/>
        </p:nvSpPr>
        <p:spPr>
          <a:xfrm>
            <a:off x="4376680" y="279614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18.Nov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503EF5-BD89-42FC-9848-5C021D9AE83C}"/>
              </a:ext>
            </a:extLst>
          </p:cNvPr>
          <p:cNvSpPr/>
          <p:nvPr/>
        </p:nvSpPr>
        <p:spPr>
          <a:xfrm>
            <a:off x="2072424" y="352654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02.Dec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5476731-650C-4067-B1E5-7DE698444A71}"/>
              </a:ext>
            </a:extLst>
          </p:cNvPr>
          <p:cNvSpPr/>
          <p:nvPr/>
        </p:nvSpPr>
        <p:spPr>
          <a:xfrm>
            <a:off x="7418070" y="1961910"/>
            <a:ext cx="2918234" cy="9070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Lesson  Mo. 14.15-17.45 h Lab:      Mo. 17.45-19.00 h</a:t>
            </a:r>
          </a:p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Room 8-103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70780CB-9CAA-48E6-AB34-3AA735393AFB}"/>
              </a:ext>
            </a:extLst>
          </p:cNvPr>
          <p:cNvSpPr/>
          <p:nvPr/>
        </p:nvSpPr>
        <p:spPr>
          <a:xfrm>
            <a:off x="2063552" y="2066491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21.</a:t>
            </a:r>
            <a:r>
              <a:rPr lang="en-US" dirty="0">
                <a:latin typeface="Segoe UI" pitchFamily="34" charset="0"/>
                <a:cs typeface="Segoe UI" pitchFamily="34" charset="0"/>
              </a:rPr>
              <a:t> Oct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AB76E9-6B7A-49B3-8AB2-700267754F27}"/>
              </a:ext>
            </a:extLst>
          </p:cNvPr>
          <p:cNvSpPr/>
          <p:nvPr/>
        </p:nvSpPr>
        <p:spPr>
          <a:xfrm>
            <a:off x="2063552" y="824539"/>
            <a:ext cx="8352928" cy="10081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Software Engineering</a:t>
            </a:r>
          </a:p>
          <a:p>
            <a:pPr algn="ctr"/>
            <a:r>
              <a:rPr lang="en-US" sz="2000" dirty="0"/>
              <a:t>WS-2019-2020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980E69-7AAB-4A38-8484-6F8F564CD840}"/>
              </a:ext>
            </a:extLst>
          </p:cNvPr>
          <p:cNvSpPr/>
          <p:nvPr/>
        </p:nvSpPr>
        <p:spPr>
          <a:xfrm>
            <a:off x="3224552" y="352654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09.Dec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7D3F746-B63D-475E-AC51-23EF69E3D50E}"/>
              </a:ext>
            </a:extLst>
          </p:cNvPr>
          <p:cNvSpPr/>
          <p:nvPr/>
        </p:nvSpPr>
        <p:spPr>
          <a:xfrm>
            <a:off x="4376680" y="351622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16.Dec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D948734-9B5E-45EE-962C-11EAAF050415}"/>
              </a:ext>
            </a:extLst>
          </p:cNvPr>
          <p:cNvSpPr/>
          <p:nvPr/>
        </p:nvSpPr>
        <p:spPr>
          <a:xfrm>
            <a:off x="2063553" y="4268767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13.Jan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876176B-EB1E-47B4-AAD3-1403C905BD41}"/>
              </a:ext>
            </a:extLst>
          </p:cNvPr>
          <p:cNvSpPr/>
          <p:nvPr/>
        </p:nvSpPr>
        <p:spPr>
          <a:xfrm>
            <a:off x="3215681" y="4268767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20.Jan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F57A3C7-C265-4064-9D25-31AE4A8C6D09}"/>
              </a:ext>
            </a:extLst>
          </p:cNvPr>
          <p:cNvSpPr/>
          <p:nvPr/>
        </p:nvSpPr>
        <p:spPr>
          <a:xfrm>
            <a:off x="4367809" y="4258447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27.Jan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32DEC3-A80F-43C8-A744-D19ADA7C67E6}"/>
              </a:ext>
            </a:extLst>
          </p:cNvPr>
          <p:cNvSpPr/>
          <p:nvPr/>
        </p:nvSpPr>
        <p:spPr>
          <a:xfrm>
            <a:off x="3215680" y="2065707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28.</a:t>
            </a:r>
            <a:r>
              <a:rPr lang="en-US" dirty="0">
                <a:latin typeface="Segoe UI" pitchFamily="34" charset="0"/>
                <a:cs typeface="Segoe UI" pitchFamily="34" charset="0"/>
              </a:rPr>
              <a:t> Oct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4FAB61-87E8-4685-B7ED-16385FEC8E35}"/>
              </a:ext>
            </a:extLst>
          </p:cNvPr>
          <p:cNvSpPr/>
          <p:nvPr/>
        </p:nvSpPr>
        <p:spPr>
          <a:xfrm>
            <a:off x="6289813" y="6150645"/>
            <a:ext cx="4557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https://www.linkedin.com/groups/8689804/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879973-0652-45BD-88BD-0079614EB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073" y="3364396"/>
            <a:ext cx="2638304" cy="255559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18F04DF-8B7E-4C52-BD31-DA08EA0FBCA5}"/>
              </a:ext>
            </a:extLst>
          </p:cNvPr>
          <p:cNvSpPr/>
          <p:nvPr/>
        </p:nvSpPr>
        <p:spPr>
          <a:xfrm>
            <a:off x="5522127" y="2799851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25.Nov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CC8E06C-5080-4919-B77D-E4DB84F7C8AC}"/>
              </a:ext>
            </a:extLst>
          </p:cNvPr>
          <p:cNvSpPr/>
          <p:nvPr/>
        </p:nvSpPr>
        <p:spPr>
          <a:xfrm>
            <a:off x="2063552" y="4992486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03.Feb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B6CF40-0C5A-4312-A659-77F3F955F2B0}"/>
              </a:ext>
            </a:extLst>
          </p:cNvPr>
          <p:cNvSpPr/>
          <p:nvPr/>
        </p:nvSpPr>
        <p:spPr>
          <a:xfrm>
            <a:off x="3215680" y="4992486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10.Feb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273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08A8FC0-A0F5-4C23-BB0A-494B623669BF}"/>
              </a:ext>
            </a:extLst>
          </p:cNvPr>
          <p:cNvSpPr/>
          <p:nvPr/>
        </p:nvSpPr>
        <p:spPr>
          <a:xfrm>
            <a:off x="1456269" y="2463233"/>
            <a:ext cx="9392195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100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any platform, any application, any developer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156877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24BD12-6CC5-45EB-A480-511CDC04B5F3}"/>
              </a:ext>
            </a:extLst>
          </p:cNvPr>
          <p:cNvSpPr/>
          <p:nvPr/>
        </p:nvSpPr>
        <p:spPr>
          <a:xfrm>
            <a:off x="-165464" y="2521062"/>
            <a:ext cx="1252292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NET Core is </a:t>
            </a:r>
          </a:p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a general purpose development platform </a:t>
            </a:r>
          </a:p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with cross-platform support for </a:t>
            </a:r>
          </a:p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Windows, macOS and Linux, various devices and cloud</a:t>
            </a:r>
          </a:p>
          <a:p>
            <a:pPr algn="ctr"/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93451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A818C-7974-4586-AD97-BAC1E228E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.NET Core?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D26FD-8254-4EFE-A9B0-81C4190D8F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5386475"/>
          </a:xfrm>
        </p:spPr>
        <p:txBody>
          <a:bodyPr/>
          <a:lstStyle/>
          <a:p>
            <a:r>
              <a:rPr lang="en-US" dirty="0"/>
              <a:t>.NET Core is Open Source .NET framework.</a:t>
            </a:r>
          </a:p>
          <a:p>
            <a:r>
              <a:rPr lang="en-US" dirty="0"/>
              <a:t>Invented for Cloud Development but</a:t>
            </a:r>
          </a:p>
          <a:p>
            <a:r>
              <a:rPr lang="en-US" dirty="0">
                <a:hlinkClick r:id="rId2"/>
              </a:rPr>
              <a:t>It runs on 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Win8, Win10 (all windows devices=&gt; UWP + system32)</a:t>
            </a:r>
          </a:p>
          <a:p>
            <a:pPr lvl="1"/>
            <a:r>
              <a:rPr lang="en-US" dirty="0"/>
              <a:t>Linux, Mac-OS and ... </a:t>
            </a:r>
          </a:p>
          <a:p>
            <a:r>
              <a:rPr lang="en-US" dirty="0"/>
              <a:t>ARM on-going</a:t>
            </a:r>
          </a:p>
          <a:p>
            <a:pPr lvl="1"/>
            <a:r>
              <a:rPr lang="en-US" dirty="0"/>
              <a:t>Linux ARM32</a:t>
            </a:r>
          </a:p>
          <a:p>
            <a:pPr lvl="1"/>
            <a:r>
              <a:rPr lang="en-US" dirty="0"/>
              <a:t>Windows IoT-Core ARM32</a:t>
            </a:r>
          </a:p>
          <a:p>
            <a:pPr marL="457200" lvl="1" indent="0">
              <a:buNone/>
            </a:pPr>
            <a:endParaRPr lang="en-US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75745667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90C8F4-A0C9-4101-B8BB-8BA8EBF76234}"/>
              </a:ext>
            </a:extLst>
          </p:cNvPr>
          <p:cNvSpPr/>
          <p:nvPr/>
        </p:nvSpPr>
        <p:spPr>
          <a:xfrm>
            <a:off x="1555663" y="6085275"/>
            <a:ext cx="77409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hlinkClick r:id="rId2"/>
              </a:rPr>
              <a:t>https://github.com/dotnet/core/blob/master/microsoft-support.md</a:t>
            </a:r>
            <a:r>
              <a:rPr lang="de-DE" sz="1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5E863A-69FA-4D44-B24D-EBCFF7E72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366" y="1248310"/>
            <a:ext cx="9692803" cy="376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8525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hlinkClick r:id="rId2"/>
            <a:extLst>
              <a:ext uri="{FF2B5EF4-FFF2-40B4-BE49-F238E27FC236}">
                <a16:creationId xmlns:a16="http://schemas.microsoft.com/office/drawing/2014/main" id="{7EAE025E-BAF0-4939-BD06-90D2DB019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991" y="2599317"/>
            <a:ext cx="1307306" cy="11287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E7E3672-51F6-4DC9-96A4-776E930F3DBB}"/>
              </a:ext>
            </a:extLst>
          </p:cNvPr>
          <p:cNvSpPr/>
          <p:nvPr/>
        </p:nvSpPr>
        <p:spPr>
          <a:xfrm>
            <a:off x="6487402" y="3199978"/>
            <a:ext cx="2168918" cy="117118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r>
              <a:rPr lang="en-US" sz="1500" dirty="0">
                <a:solidFill>
                  <a:srgbClr val="FFFFFF"/>
                </a:solidFill>
              </a:rPr>
              <a:t>compilers</a:t>
            </a:r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F8B8C7-7CCB-4C7D-8145-7298D8C4CCC0}"/>
              </a:ext>
            </a:extLst>
          </p:cNvPr>
          <p:cNvSpPr/>
          <p:nvPr/>
        </p:nvSpPr>
        <p:spPr>
          <a:xfrm>
            <a:off x="3061855" y="3199978"/>
            <a:ext cx="2282735" cy="117118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r>
              <a:rPr lang="en-US" sz="1500" dirty="0">
                <a:solidFill>
                  <a:srgbClr val="FFFFFF"/>
                </a:solidFill>
              </a:rPr>
              <a:t>tools</a:t>
            </a:r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032E59-F7F1-455E-9BD6-A5C0823EA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Inside of .NET Core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7E24E1-FCE7-48A0-9EA5-1C0547A4682F}"/>
              </a:ext>
            </a:extLst>
          </p:cNvPr>
          <p:cNvSpPr/>
          <p:nvPr/>
        </p:nvSpPr>
        <p:spPr>
          <a:xfrm>
            <a:off x="3061855" y="1733674"/>
            <a:ext cx="2282735" cy="117118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r>
              <a:rPr lang="en-US" sz="1500" dirty="0">
                <a:solidFill>
                  <a:srgbClr val="FFFFFF"/>
                </a:solidFill>
              </a:rPr>
              <a:t>runtime</a:t>
            </a:r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EA6D7B-CCEB-459B-BB34-1F7F52A89530}"/>
              </a:ext>
            </a:extLst>
          </p:cNvPr>
          <p:cNvSpPr/>
          <p:nvPr/>
        </p:nvSpPr>
        <p:spPr>
          <a:xfrm>
            <a:off x="6487402" y="1733674"/>
            <a:ext cx="2168918" cy="117118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r>
              <a:rPr lang="en-US" sz="1500" dirty="0">
                <a:solidFill>
                  <a:srgbClr val="FFFFFF"/>
                </a:solidFill>
              </a:rPr>
              <a:t>libraries</a:t>
            </a:r>
            <a:endParaRPr lang="en-US" sz="1350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AFA81EBD-1495-41C8-9535-EFA271185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0236" y="1899832"/>
            <a:ext cx="2085975" cy="485775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1B190525-D0FE-4123-AEF2-C944E0D0F7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6125" y="1857171"/>
            <a:ext cx="1893094" cy="450056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A2D3E737-7762-4A68-9FE0-BD48BB9DDD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35282" y="3416924"/>
            <a:ext cx="1335881" cy="428625"/>
          </a:xfrm>
          <a:prstGeom prst="rect">
            <a:avLst/>
          </a:prstGeom>
        </p:spPr>
      </p:pic>
      <p:pic>
        <p:nvPicPr>
          <p:cNvPr id="11" name="Picture 10">
            <a:hlinkClick r:id="rId10"/>
            <a:extLst>
              <a:ext uri="{FF2B5EF4-FFF2-40B4-BE49-F238E27FC236}">
                <a16:creationId xmlns:a16="http://schemas.microsoft.com/office/drawing/2014/main" id="{BAA407BC-0BA6-4376-B8D0-CFE1456BF6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4617" y="3422629"/>
            <a:ext cx="1614488" cy="3643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A8FD72-B3E9-43FD-9E8F-364C0978905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73110" y="1956188"/>
            <a:ext cx="485775" cy="47863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CF0E6A8-C1D7-4C34-A867-C0FE605D3402}"/>
              </a:ext>
            </a:extLst>
          </p:cNvPr>
          <p:cNvSpPr/>
          <p:nvPr/>
        </p:nvSpPr>
        <p:spPr>
          <a:xfrm>
            <a:off x="4985174" y="4443764"/>
            <a:ext cx="2168918" cy="80768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FFFFFF"/>
                </a:solidFill>
              </a:rPr>
              <a:t>host</a:t>
            </a:r>
            <a:endParaRPr lang="en-US" sz="13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335977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B5387FF-37C3-4849-9A30-3251F4B62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450" y="2005866"/>
            <a:ext cx="6050756" cy="8215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BA3D9E-94F5-4C76-8F90-19FE6A4FA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559" y="3144611"/>
            <a:ext cx="6586538" cy="16573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FD3BC34-9640-4288-BCDB-0760658886D8}"/>
              </a:ext>
            </a:extLst>
          </p:cNvPr>
          <p:cNvSpPr/>
          <p:nvPr/>
        </p:nvSpPr>
        <p:spPr>
          <a:xfrm>
            <a:off x="3979468" y="1528967"/>
            <a:ext cx="366318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E" sz="1350" dirty="0">
                <a:hlinkClick r:id="rId4"/>
              </a:rPr>
              <a:t>https://www.microsoft.com/</a:t>
            </a:r>
            <a:r>
              <a:rPr lang="en-DE" sz="1350" b="1" dirty="0">
                <a:hlinkClick r:id="rId4"/>
              </a:rPr>
              <a:t>net/download/core</a:t>
            </a:r>
            <a:r>
              <a:rPr lang="en-US" sz="1350" b="1" dirty="0"/>
              <a:t> </a:t>
            </a:r>
            <a:endParaRPr lang="en-DE" sz="135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1E6E96-D38A-4303-B156-0BCF6A204D20}"/>
              </a:ext>
            </a:extLst>
          </p:cNvPr>
          <p:cNvSpPr/>
          <p:nvPr/>
        </p:nvSpPr>
        <p:spPr>
          <a:xfrm>
            <a:off x="1524000" y="6035065"/>
            <a:ext cx="201119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&gt; </a:t>
            </a:r>
            <a:r>
              <a:rPr lang="en-DE" sz="1350" dirty="0"/>
              <a:t>C:\Program Files\</a:t>
            </a:r>
            <a:r>
              <a:rPr lang="en-DE" sz="1350" dirty="0" err="1"/>
              <a:t>dotnet</a:t>
            </a:r>
            <a:endParaRPr lang="en-US" sz="1350" dirty="0"/>
          </a:p>
          <a:p>
            <a:endParaRPr lang="en-DE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692ABE-1BA6-4EE7-B30D-2474C083A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1866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1BFA69-E79C-46E6-B3BF-B23172433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Create your first .NET Core application</a:t>
            </a:r>
            <a:endParaRPr lang="en-DE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DC132C-BBBC-487B-8557-7968D5EBDD8F}"/>
              </a:ext>
            </a:extLst>
          </p:cNvPr>
          <p:cNvSpPr/>
          <p:nvPr/>
        </p:nvSpPr>
        <p:spPr>
          <a:xfrm>
            <a:off x="2049098" y="1275126"/>
            <a:ext cx="4572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//Create a new folder</a:t>
            </a:r>
          </a:p>
          <a:p>
            <a:r>
              <a:rPr lang="en-US" dirty="0" err="1"/>
              <a:t>mkdir</a:t>
            </a:r>
            <a:r>
              <a:rPr lang="en-US" dirty="0"/>
              <a:t> YOURAPP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Go to folder</a:t>
            </a:r>
          </a:p>
          <a:p>
            <a:r>
              <a:rPr lang="en-US" dirty="0"/>
              <a:t>cd YOURAPP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Create a new .NET Core project</a:t>
            </a:r>
          </a:p>
          <a:p>
            <a:r>
              <a:rPr lang="en-US" dirty="0" err="1"/>
              <a:t>dotnet</a:t>
            </a:r>
            <a:r>
              <a:rPr lang="en-US" dirty="0"/>
              <a:t> new console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Create a new .NET Core project</a:t>
            </a:r>
          </a:p>
          <a:p>
            <a:r>
              <a:rPr lang="en-US" dirty="0"/>
              <a:t>dotnet restore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Build the project</a:t>
            </a:r>
          </a:p>
          <a:p>
            <a:r>
              <a:rPr lang="en-US" dirty="0"/>
              <a:t>Dotnet build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Run application</a:t>
            </a:r>
          </a:p>
          <a:p>
            <a:r>
              <a:rPr lang="en-US" dirty="0"/>
              <a:t>dotnet run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4F8CDC-BD73-4D14-A6EF-3DDC7C2DF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451" y="1275123"/>
            <a:ext cx="4012465" cy="1373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3C43A3-33A9-4DD8-8F9D-A0BA0869A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448" y="5255418"/>
            <a:ext cx="32766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51170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0D094-459F-4AE7-AADA-017010D37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Running build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E8FFC-5A0B-4652-AEFE-B05BCC0DF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762" y="1986896"/>
            <a:ext cx="6360018" cy="32932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A2A367-B612-4811-A236-EB44C793CBB7}"/>
              </a:ext>
            </a:extLst>
          </p:cNvPr>
          <p:cNvSpPr/>
          <p:nvPr/>
        </p:nvSpPr>
        <p:spPr>
          <a:xfrm>
            <a:off x="2182634" y="1136931"/>
            <a:ext cx="71989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If you have a source code and command prompt is in folder which contains</a:t>
            </a:r>
            <a:br>
              <a:rPr lang="en-US" dirty="0"/>
            </a:br>
            <a:r>
              <a:rPr lang="en-US" dirty="0"/>
              <a:t>project file </a:t>
            </a:r>
            <a:r>
              <a:rPr lang="en-US" b="1" dirty="0" err="1"/>
              <a:t>csproj</a:t>
            </a:r>
            <a:r>
              <a:rPr lang="en-US" dirty="0"/>
              <a:t>, then you </a:t>
            </a:r>
            <a:r>
              <a:rPr lang="en-US" dirty="0" err="1"/>
              <a:t>cas</a:t>
            </a:r>
            <a:r>
              <a:rPr lang="en-US" dirty="0"/>
              <a:t> simply use </a:t>
            </a:r>
            <a:r>
              <a:rPr lang="en-US" b="1" dirty="0" err="1"/>
              <a:t>dotnet</a:t>
            </a:r>
            <a:r>
              <a:rPr lang="en-US" b="1" dirty="0"/>
              <a:t> run</a:t>
            </a:r>
            <a:r>
              <a:rPr lang="en-US" dirty="0"/>
              <a:t>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8884238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0D094-459F-4AE7-AADA-017010D37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Running application without “</a:t>
            </a:r>
            <a:r>
              <a:rPr lang="en-US" sz="3200" dirty="0" err="1"/>
              <a:t>csproj</a:t>
            </a:r>
            <a:r>
              <a:rPr lang="en-US" sz="3200" dirty="0"/>
              <a:t>”</a:t>
            </a:r>
            <a:endParaRPr lang="en-DE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A2A367-B612-4811-A236-EB44C793CBB7}"/>
              </a:ext>
            </a:extLst>
          </p:cNvPr>
          <p:cNvSpPr/>
          <p:nvPr/>
        </p:nvSpPr>
        <p:spPr>
          <a:xfrm>
            <a:off x="2182637" y="1136928"/>
            <a:ext cx="5082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.NET Core application is a DLL (Dynamic Link Library)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F4A191-B248-4ECA-8FA1-3838CCF4D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15" y="1709740"/>
            <a:ext cx="764857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2845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EC809-1314-4CF7-B0F8-42A47101B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Create an application with Visual Studio</a:t>
            </a:r>
            <a:endParaRPr lang="en-DE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2DBDA3-503D-4301-A8F0-A8C98DDA5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10603"/>
            <a:ext cx="9144000" cy="2808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25CFDE-FB24-4FE0-8D45-4B593FF37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287320"/>
            <a:ext cx="9144000" cy="23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580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66220" y="928020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Who am I?</a:t>
            </a:r>
            <a:endParaRPr lang="de-DE" sz="4000" dirty="0"/>
          </a:p>
        </p:txBody>
      </p:sp>
      <p:sp>
        <p:nvSpPr>
          <p:cNvPr id="8" name="Rectangle 7"/>
          <p:cNvSpPr/>
          <p:nvPr/>
        </p:nvSpPr>
        <p:spPr>
          <a:xfrm>
            <a:off x="2266220" y="2924944"/>
            <a:ext cx="4333836" cy="21242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 Dobric</a:t>
            </a: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44072" y="4113076"/>
            <a:ext cx="3384376" cy="9361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damir.dobric@daenet.com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b-dadobr@microsoft.com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44072" y="2924944"/>
            <a:ext cx="3384376" cy="106211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PTSP 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(Partner Technical Solution Specialist)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Most Valuable Professional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44" y="3987062"/>
            <a:ext cx="939244" cy="9392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95" y="4028414"/>
            <a:ext cx="905871" cy="9058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79576" y="3724520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24119" y="3781903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Twitter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79" y="4001516"/>
            <a:ext cx="1558067" cy="8518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9F52539-F06A-4196-8FEA-70D78F2F28D3}"/>
              </a:ext>
            </a:extLst>
          </p:cNvPr>
          <p:cNvSpPr/>
          <p:nvPr/>
        </p:nvSpPr>
        <p:spPr>
          <a:xfrm>
            <a:off x="4802761" y="5560648"/>
            <a:ext cx="2602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E" dirty="0">
                <a:hlinkClick r:id="rId6"/>
              </a:rPr>
              <a:t>https://damirdobric</a:t>
            </a:r>
            <a:r>
              <a:rPr lang="en-US" dirty="0">
                <a:hlinkClick r:id="rId6"/>
              </a:rPr>
              <a:t>.me</a:t>
            </a:r>
            <a:r>
              <a:rPr lang="en-US" dirty="0"/>
              <a:t> 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62765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465675"/>
          </a:xfrm>
          <a:prstGeom prst="rect">
            <a:avLst/>
          </a:prstGeo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9009E"/>
                </a:solidFill>
              </a:rPr>
              <a:t>E1 - Install .NET Core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9009E"/>
                </a:solidFill>
              </a:rPr>
              <a:t>E2 - Create your first program with command line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9009E"/>
                </a:solidFill>
              </a:rPr>
              <a:t>E3 - Create your first program with Visual Studio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9009E"/>
                </a:solidFill>
              </a:rPr>
              <a:t>E4 – Learn about Structure of Application.</a:t>
            </a:r>
          </a:p>
        </p:txBody>
      </p:sp>
    </p:spTree>
    <p:extLst>
      <p:ext uri="{BB962C8B-B14F-4D97-AF65-F5344CB8AC3E}">
        <p14:creationId xmlns:p14="http://schemas.microsoft.com/office/powerpoint/2010/main" val="103423395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(E1) Install VS &amp; .NET Core SDK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4F570-69ED-41A1-8255-5187E07A565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50122" y="1976545"/>
            <a:ext cx="7886700" cy="438943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The best way to develop with .NET Core on Windows is using </a:t>
            </a:r>
            <a:r>
              <a:rPr lang="en-US" sz="2400" dirty="0">
                <a:hlinkClick r:id="rId2"/>
              </a:rPr>
              <a:t>Visual Studio</a:t>
            </a:r>
            <a:r>
              <a:rPr lang="en-US" sz="2400" dirty="0"/>
              <a:t>. </a:t>
            </a:r>
            <a:r>
              <a:rPr lang="en-US" sz="2400" u="sng" dirty="0"/>
              <a:t>We will work in course with this version.</a:t>
            </a:r>
            <a:br>
              <a:rPr lang="en-US" sz="2400" u="sng" dirty="0"/>
            </a:br>
            <a:endParaRPr lang="en-US" sz="2400" u="sng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You can alternatively use download </a:t>
            </a:r>
            <a:r>
              <a:rPr lang="en-US" sz="2400" dirty="0">
                <a:hlinkClick r:id="rId3"/>
              </a:rPr>
              <a:t>Visual Studio Code</a:t>
            </a:r>
            <a:r>
              <a:rPr lang="en-US" sz="2400" dirty="0"/>
              <a:t>.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Download .NET CORE SDK</a:t>
            </a:r>
            <a:br>
              <a:rPr lang="en-US" sz="2400" dirty="0"/>
            </a:br>
            <a:r>
              <a:rPr lang="en-US" sz="2400" dirty="0">
                <a:hlinkClick r:id="rId4"/>
              </a:rPr>
              <a:t>https://www.microsoft.com/net/download/core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354000526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(</a:t>
            </a:r>
            <a:r>
              <a:rPr lang="en-US" sz="3200" dirty="0"/>
              <a:t>E2)Create a project with command line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2230582" y="1533392"/>
            <a:ext cx="4572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//Create a new folder</a:t>
            </a:r>
          </a:p>
          <a:p>
            <a:r>
              <a:rPr lang="en-US" dirty="0" err="1"/>
              <a:t>mkdir</a:t>
            </a:r>
            <a:r>
              <a:rPr lang="en-US" dirty="0"/>
              <a:t> YOURAPP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Go to folder</a:t>
            </a:r>
          </a:p>
          <a:p>
            <a:r>
              <a:rPr lang="en-US" dirty="0"/>
              <a:t>cd YOURAPP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Create a new .NET Core project</a:t>
            </a:r>
          </a:p>
          <a:p>
            <a:r>
              <a:rPr lang="en-US" dirty="0"/>
              <a:t>dotnet new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Create a new .NET Core project</a:t>
            </a:r>
          </a:p>
          <a:p>
            <a:r>
              <a:rPr lang="en-US" dirty="0"/>
              <a:t>dotnet restore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Build the project</a:t>
            </a:r>
          </a:p>
          <a:p>
            <a:r>
              <a:rPr lang="en-US" dirty="0" err="1"/>
              <a:t>dotnet</a:t>
            </a:r>
            <a:r>
              <a:rPr lang="en-US" dirty="0"/>
              <a:t> build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Run application</a:t>
            </a:r>
          </a:p>
          <a:p>
            <a:r>
              <a:rPr lang="en-US" dirty="0"/>
              <a:t>dotnet run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3036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(E3)Create Application in VS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152653" y="1617059"/>
            <a:ext cx="7622343" cy="4216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I</a:t>
            </a:r>
            <a:r>
              <a:rPr lang="en-US" altLang="en-US" sz="1600" dirty="0">
                <a:latin typeface="Arial" panose="020B0604020202020204" pitchFamily="34" charset="0"/>
              </a:rPr>
              <a:t>n Solution Explorer, open the context menu for the </a:t>
            </a:r>
            <a:br>
              <a:rPr lang="en-US" altLang="en-US" sz="1600" dirty="0">
                <a:latin typeface="Arial" panose="020B0604020202020204" pitchFamily="34" charset="0"/>
              </a:rPr>
            </a:br>
            <a:r>
              <a:rPr lang="en-US" altLang="en-US" sz="1600" dirty="0">
                <a:latin typeface="Arial" panose="020B0604020202020204" pitchFamily="34" charset="0"/>
              </a:rPr>
              <a:t>  </a:t>
            </a:r>
            <a:r>
              <a:rPr lang="en-US" altLang="en-US" sz="1400" b="1" dirty="0">
                <a:latin typeface="Arial" panose="020B0604020202020204" pitchFamily="34" charset="0"/>
              </a:rPr>
              <a:t>Console Application (.NET Core)</a:t>
            </a:r>
            <a:r>
              <a:rPr lang="en-US" altLang="en-US" sz="1400" dirty="0">
                <a:latin typeface="Arial" panose="020B0604020202020204" pitchFamily="34" charset="0"/>
              </a:rPr>
              <a:t> </a:t>
            </a:r>
            <a:r>
              <a:rPr lang="en-US" altLang="en-US" sz="1600" dirty="0">
                <a:latin typeface="Arial" panose="020B0604020202020204" pitchFamily="34" charset="0"/>
              </a:rPr>
              <a:t>project. Name it "App", and set some the location.</a:t>
            </a:r>
            <a:br>
              <a:rPr lang="en-US" altLang="en-US" sz="1600" dirty="0">
                <a:latin typeface="Arial" panose="020B0604020202020204" pitchFamily="34" charset="0"/>
              </a:rPr>
            </a:br>
            <a:r>
              <a:rPr lang="en-US" altLang="en-US" sz="400" dirty="0"/>
              <a:t>.</a:t>
            </a: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Open the </a:t>
            </a:r>
            <a:r>
              <a:rPr lang="en-US" altLang="en-US" sz="1600" dirty="0" err="1">
                <a:latin typeface="Arial" panose="020B0604020202020204" pitchFamily="34" charset="0"/>
              </a:rPr>
              <a:t>Program.cs</a:t>
            </a:r>
            <a:r>
              <a:rPr lang="en-US" altLang="en-US" sz="1600" dirty="0">
                <a:latin typeface="Arial" panose="020B0604020202020204" pitchFamily="34" charset="0"/>
              </a:rPr>
              <a:t>  and paste following code: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Set a breakpoint after the line that you just added.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Press F5 to run the application..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Arial" panose="020B0604020202020204" pitchFamily="34" charset="0"/>
              </a:rPr>
              <a:t>The application should build without error, and should hit the breakpoint</a:t>
            </a:r>
            <a:r>
              <a:rPr lang="en-US" altLang="en-US" sz="2000" dirty="0">
                <a:latin typeface="Arial" panose="020B0604020202020204" pitchFamily="34" charset="0"/>
              </a:rPr>
              <a:t>. </a:t>
            </a:r>
            <a:br>
              <a:rPr lang="en-US" altLang="en-US" dirty="0">
                <a:latin typeface="Arial" panose="020B0604020202020204" pitchFamily="34" charset="0"/>
              </a:rPr>
            </a:b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49725" y="2755027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using System;</a:t>
            </a:r>
          </a:p>
          <a:p>
            <a:endParaRPr lang="en-US" sz="900" dirty="0"/>
          </a:p>
          <a:p>
            <a:r>
              <a:rPr lang="en-US" sz="900" dirty="0"/>
              <a:t>namespace </a:t>
            </a:r>
            <a:r>
              <a:rPr lang="en-US" sz="900" dirty="0" err="1"/>
              <a:t>ConsoleApplication</a:t>
            </a:r>
            <a:endParaRPr lang="en-US" sz="900" dirty="0"/>
          </a:p>
          <a:p>
            <a:r>
              <a:rPr lang="en-US" sz="900" dirty="0"/>
              <a:t>{</a:t>
            </a:r>
          </a:p>
          <a:p>
            <a:r>
              <a:rPr lang="en-US" sz="900" dirty="0"/>
              <a:t>    public class Program</a:t>
            </a:r>
          </a:p>
          <a:p>
            <a:r>
              <a:rPr lang="en-US" sz="900" dirty="0"/>
              <a:t>    {</a:t>
            </a:r>
          </a:p>
          <a:p>
            <a:r>
              <a:rPr lang="en-US" sz="900" dirty="0"/>
              <a:t>        public static void Main(string[] </a:t>
            </a:r>
            <a:r>
              <a:rPr lang="en-US" sz="900" dirty="0" err="1"/>
              <a:t>args</a:t>
            </a:r>
            <a:r>
              <a:rPr lang="en-US" sz="900" dirty="0"/>
              <a:t>)</a:t>
            </a:r>
          </a:p>
          <a:p>
            <a:r>
              <a:rPr lang="en-US" sz="900" dirty="0"/>
              <a:t>        {</a:t>
            </a:r>
          </a:p>
          <a:p>
            <a:r>
              <a:rPr lang="en-US" sz="900" dirty="0"/>
              <a:t>            </a:t>
            </a:r>
            <a:r>
              <a:rPr lang="en-US" sz="900" dirty="0" err="1"/>
              <a:t>Console.WriteLine</a:t>
            </a:r>
            <a:r>
              <a:rPr lang="en-US" sz="900" dirty="0"/>
              <a:t>("Hello World!");</a:t>
            </a:r>
          </a:p>
          <a:p>
            <a:r>
              <a:rPr lang="en-US" sz="900" dirty="0"/>
              <a:t>        }</a:t>
            </a:r>
          </a:p>
          <a:p>
            <a:r>
              <a:rPr lang="en-US" sz="900" dirty="0"/>
              <a:t>    }</a:t>
            </a:r>
          </a:p>
          <a:p>
            <a:r>
              <a:rPr lang="en-US" sz="9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5212802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(E4)Structure of App &amp; Reading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basics of the .NET Core Command Line Interface (CLI).</a:t>
            </a:r>
          </a:p>
          <a:p>
            <a:r>
              <a:rPr lang="en-US" dirty="0"/>
              <a:t>The structure of a C# Console Application.</a:t>
            </a:r>
          </a:p>
          <a:p>
            <a:r>
              <a:rPr lang="en-US" dirty="0"/>
              <a:t>Reading from File</a:t>
            </a:r>
          </a:p>
          <a:p>
            <a:r>
              <a:rPr lang="en-US" dirty="0"/>
              <a:t>Writing output to console</a:t>
            </a:r>
          </a:p>
          <a:p>
            <a:r>
              <a:rPr lang="en-US" strike="sngStrike" dirty="0"/>
              <a:t>The basics of the Task Asynchronous Programming Model in .NET Core.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85950" y="5868989"/>
            <a:ext cx="9048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https://docs.microsoft.com/en-us/dotnet/articles/csharp/tutorials/console-teleprompter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26558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171564" y="1628800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.NET Core / C#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70776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93D5-00B5-4B60-BA97-02B1F49EA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89070-471E-4743-9316-3243AF1F0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465675"/>
          </a:xfrm>
        </p:spPr>
        <p:txBody>
          <a:bodyPr/>
          <a:lstStyle/>
          <a:p>
            <a:r>
              <a:rPr lang="en-US" dirty="0"/>
              <a:t>What is .NET Core?</a:t>
            </a:r>
          </a:p>
          <a:p>
            <a:r>
              <a:rPr lang="en-US" dirty="0"/>
              <a:t>Why .NET Core?</a:t>
            </a:r>
          </a:p>
          <a:p>
            <a:r>
              <a:rPr lang="en-US" dirty="0"/>
              <a:t>Supported platforms</a:t>
            </a:r>
          </a:p>
          <a:p>
            <a:r>
              <a:rPr lang="en-US" dirty="0"/>
              <a:t>Not supported platforms</a:t>
            </a:r>
          </a:p>
        </p:txBody>
      </p:sp>
    </p:spTree>
    <p:extLst>
      <p:ext uri="{BB962C8B-B14F-4D97-AF65-F5344CB8AC3E}">
        <p14:creationId xmlns:p14="http://schemas.microsoft.com/office/powerpoint/2010/main" val="28978363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C24C27-095B-4FAB-BD67-848F79BCE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466" y="857250"/>
            <a:ext cx="9110537" cy="513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28974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TOP FRAMEWORKS, LIBRARIES, AND TOOLS">
            <a:extLst>
              <a:ext uri="{FF2B5EF4-FFF2-40B4-BE49-F238E27FC236}">
                <a16:creationId xmlns:a16="http://schemas.microsoft.com/office/drawing/2014/main" id="{C05940FB-FAD5-4778-AB57-7D5B59B97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1CA7C1-3886-4494-846D-28704320E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242" y="1019772"/>
            <a:ext cx="7788315" cy="43209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6ECA2C-A17F-44B5-87D5-50FB5098D039}"/>
              </a:ext>
            </a:extLst>
          </p:cNvPr>
          <p:cNvSpPr/>
          <p:nvPr/>
        </p:nvSpPr>
        <p:spPr>
          <a:xfrm>
            <a:off x="0" y="6165040"/>
            <a:ext cx="110758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https://codinginfinite.com/stack-overflow-developers-survey-2019-vs-2018-technology-comparison/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9815175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427541-CF9D-4C2C-A74C-D84AA1878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306" y="1813419"/>
            <a:ext cx="8399231" cy="349144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FBD33A2-25E2-4A17-A762-91F7EC0AA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loved</a:t>
            </a:r>
            <a:br>
              <a:rPr lang="en-US" dirty="0"/>
            </a:br>
            <a:r>
              <a:rPr lang="en-US" sz="2000" dirty="0"/>
              <a:t>source: stack overflow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3847F7-D888-4A21-A4B1-AC3B3597A0F9}"/>
              </a:ext>
            </a:extLst>
          </p:cNvPr>
          <p:cNvSpPr/>
          <p:nvPr/>
        </p:nvSpPr>
        <p:spPr>
          <a:xfrm>
            <a:off x="0" y="6165040"/>
            <a:ext cx="110758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https://codinginfinite.com/stack-overflow-developers-survey-2019-vs-2018-technology-comparison/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9502910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8B79A-FA8F-404E-9481-270220601DFC}"/>
              </a:ext>
            </a:extLst>
          </p:cNvPr>
          <p:cNvSpPr/>
          <p:nvPr/>
        </p:nvSpPr>
        <p:spPr>
          <a:xfrm>
            <a:off x="2775545" y="2614807"/>
            <a:ext cx="64134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DE" dirty="0">
                <a:hlinkClick r:id="rId2"/>
              </a:rPr>
              <a:t>https://www.microsoft.com/net/tutorials/csharp/getting-started</a:t>
            </a:r>
            <a:endParaRPr lang="en-US" dirty="0"/>
          </a:p>
          <a:p>
            <a:endParaRPr lang="en-DE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8DC7AC5-9A41-4E71-A143-49E576AFE560}"/>
              </a:ext>
            </a:extLst>
          </p:cNvPr>
          <p:cNvSpPr txBox="1">
            <a:spLocks/>
          </p:cNvSpPr>
          <p:nvPr/>
        </p:nvSpPr>
        <p:spPr>
          <a:xfrm>
            <a:off x="2152650" y="264065"/>
            <a:ext cx="7886700" cy="6527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Learning C#</a:t>
            </a:r>
          </a:p>
        </p:txBody>
      </p:sp>
    </p:spTree>
    <p:extLst>
      <p:ext uri="{BB962C8B-B14F-4D97-AF65-F5344CB8AC3E}">
        <p14:creationId xmlns:p14="http://schemas.microsoft.com/office/powerpoint/2010/main" val="361484016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ABD2CD1-7F10-42C8-BBB6-273A65B41FCE}"/>
              </a:ext>
            </a:extLst>
          </p:cNvPr>
          <p:cNvSpPr txBox="1">
            <a:spLocks/>
          </p:cNvSpPr>
          <p:nvPr/>
        </p:nvSpPr>
        <p:spPr>
          <a:xfrm>
            <a:off x="2152650" y="742696"/>
            <a:ext cx="7886700" cy="6527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DFFCE2-5F34-4B0A-97D3-524987496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Where to start?</a:t>
            </a:r>
            <a:br>
              <a:rPr lang="en-US" dirty="0"/>
            </a:br>
            <a:endParaRPr lang="en-DE" dirty="0"/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3F68B500-CE7A-4FEB-977A-D52A32DEF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00" y="1395417"/>
            <a:ext cx="8096250" cy="48548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A473E35-39A6-4DB9-8ABC-B2C66228E1F5}"/>
              </a:ext>
            </a:extLst>
          </p:cNvPr>
          <p:cNvSpPr/>
          <p:nvPr/>
        </p:nvSpPr>
        <p:spPr>
          <a:xfrm>
            <a:off x="417200" y="1069056"/>
            <a:ext cx="2563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E" dirty="0">
                <a:hlinkClick r:id="rId2"/>
              </a:rPr>
              <a:t>https://dotnet.github.io</a:t>
            </a:r>
            <a:r>
              <a:rPr lang="en-US" dirty="0"/>
              <a:t>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7139555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36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aenet Presentation Template 16-9 - 2018.potx" id="{F7D52645-D1D8-42EC-AAE5-F56C595E2CFD}" vid="{F85E37D7-D1D5-4C27-8187-644777FC670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10129</TotalTime>
  <Words>628</Words>
  <Application>Microsoft Office PowerPoint</Application>
  <PresentationFormat>Widescreen</PresentationFormat>
  <Paragraphs>162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7" baseType="lpstr">
      <vt:lpstr>Arial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Segoe UI Symbol</vt:lpstr>
      <vt:lpstr>Segoe WP SemiLight</vt:lpstr>
      <vt:lpstr>Wingdings</vt:lpstr>
      <vt:lpstr>1_Office Theme</vt:lpstr>
      <vt:lpstr>WHITE TEMPLATE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Most loved source: stack overflow</vt:lpstr>
      <vt:lpstr>PowerPoint Presentation</vt:lpstr>
      <vt:lpstr>Where to start? </vt:lpstr>
      <vt:lpstr>PowerPoint Presentation</vt:lpstr>
      <vt:lpstr>PowerPoint Presentation</vt:lpstr>
      <vt:lpstr>What is .NET Core?</vt:lpstr>
      <vt:lpstr>PowerPoint Presentation</vt:lpstr>
      <vt:lpstr>Inside of .NET Core</vt:lpstr>
      <vt:lpstr>PowerPoint Presentation</vt:lpstr>
      <vt:lpstr>Create your first .NET Core application</vt:lpstr>
      <vt:lpstr>Running build</vt:lpstr>
      <vt:lpstr>Running application without “csproj”</vt:lpstr>
      <vt:lpstr>Create an application with Visual Studio</vt:lpstr>
      <vt:lpstr>Exercises</vt:lpstr>
      <vt:lpstr>(E1) Install VS &amp; .NET Core SDK </vt:lpstr>
      <vt:lpstr>(E2)Create a project with command line</vt:lpstr>
      <vt:lpstr>(E3)Create Application in VS</vt:lpstr>
      <vt:lpstr>(E4)Structure of App &amp; Reading Files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 Couchez</dc:creator>
  <cp:lastModifiedBy>Damir Dobric</cp:lastModifiedBy>
  <cp:revision>271</cp:revision>
  <dcterms:created xsi:type="dcterms:W3CDTF">2014-04-01T15:39:24Z</dcterms:created>
  <dcterms:modified xsi:type="dcterms:W3CDTF">2019-10-28T10:02:12Z</dcterms:modified>
</cp:coreProperties>
</file>